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2" r:id="rId1"/>
  </p:sldMasterIdLst>
  <p:notesMasterIdLst>
    <p:notesMasterId r:id="rId23"/>
  </p:notesMasterIdLst>
  <p:handoutMasterIdLst>
    <p:handoutMasterId r:id="rId24"/>
  </p:handoutMasterIdLst>
  <p:sldIdLst>
    <p:sldId id="307" r:id="rId2"/>
    <p:sldId id="304" r:id="rId3"/>
    <p:sldId id="311" r:id="rId4"/>
    <p:sldId id="313" r:id="rId5"/>
    <p:sldId id="328" r:id="rId6"/>
    <p:sldId id="314" r:id="rId7"/>
    <p:sldId id="316" r:id="rId8"/>
    <p:sldId id="317" r:id="rId9"/>
    <p:sldId id="329" r:id="rId10"/>
    <p:sldId id="330" r:id="rId11"/>
    <p:sldId id="319" r:id="rId12"/>
    <p:sldId id="323" r:id="rId13"/>
    <p:sldId id="320" r:id="rId14"/>
    <p:sldId id="318" r:id="rId15"/>
    <p:sldId id="339" r:id="rId16"/>
    <p:sldId id="321" r:id="rId17"/>
    <p:sldId id="332" r:id="rId18"/>
    <p:sldId id="308" r:id="rId19"/>
    <p:sldId id="338" r:id="rId20"/>
    <p:sldId id="326" r:id="rId21"/>
    <p:sldId id="334" r:id="rId22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Monotype Sorts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6B616"/>
    <a:srgbClr val="FF9D0D"/>
    <a:srgbClr val="009900"/>
    <a:srgbClr val="33CC33"/>
    <a:srgbClr val="F38029"/>
    <a:srgbClr val="008000"/>
    <a:srgbClr val="FF9933"/>
    <a:srgbClr val="FFAA2D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6" autoAdjust="0"/>
    <p:restoredTop sz="93460" autoAdjust="0"/>
  </p:normalViewPr>
  <p:slideViewPr>
    <p:cSldViewPr>
      <p:cViewPr varScale="1">
        <p:scale>
          <a:sx n="99" d="100"/>
          <a:sy n="99" d="100"/>
        </p:scale>
        <p:origin x="-426" y="-84"/>
      </p:cViewPr>
      <p:guideLst>
        <p:guide orient="horz" pos="1056"/>
        <p:guide pos="1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oor\HAKOPE$\PROFILE\Desktop\SDM%20-%20FH%20and%20Total%20trees\North%20reg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oor\HAKOPE$\PROFILE\Desktop\SDM%20-%20FH%20and%20Total%20trees\North%20regio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oor\HAKOPE$\PROFILE\Desktop\SDM%20-%20FH%20and%20Total%20trees\North%20reg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oor\HAKOPE$\PROFILE\Desktop\SDM%20-%20FH%20and%20Total%20trees\North%20reg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oor\HAKOPE$\PROFILE\Desktop\SDM%20-%20FH%20and%20Total%20trees\North%20region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Door\HAKOPE$\PROFILE\Desktop\SDM%20%20ver.%202.0%202012-13\Summary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Door\HAKOPE$\PROFILE\Desktop\SDM%20%20ver.%202.0%202012-13\Summary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Door\HAKOPE$\PROFILE\Desktop\SDM%20%20ver.%202.0%202012-13\Summary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Door\HAKOPE$\PROFILE\Desktop\SDM%20%20ver.%202.0%202012-13\Summary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Door\HAKOPE$\PROFILE\Desktop\SDM%20%20ver.%202.0%202012-13\Summary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Door\HAKOPE$\PROFILE\Desktop\SDM%20%20ver.%202.0%202012-13\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pivotSource>
    <c:name>[North region.xlsx]Sheet6!PivotTable3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 sz="2400" dirty="0">
                <a:solidFill>
                  <a:srgbClr val="FFC000"/>
                </a:solidFill>
              </a:rPr>
              <a:t>Forest Health </a:t>
            </a:r>
            <a:r>
              <a:rPr lang="en-US" sz="2400" dirty="0" smtClean="0">
                <a:solidFill>
                  <a:srgbClr val="FFC000"/>
                </a:solidFill>
              </a:rPr>
              <a:t>– Mean incidence (%) by TSA</a:t>
            </a:r>
            <a:endParaRPr lang="en-US" sz="2400" dirty="0">
              <a:solidFill>
                <a:srgbClr val="FFC000"/>
              </a:solidFill>
            </a:endParaRPr>
          </a:p>
        </c:rich>
      </c:tx>
      <c:layout>
        <c:manualLayout>
          <c:xMode val="edge"/>
          <c:yMode val="edge"/>
          <c:x val="5.5084603239803145E-2"/>
          <c:y val="1.592592978352279E-2"/>
        </c:manualLayout>
      </c:layout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Sheet6!$B$4:$B$5</c:f>
              <c:strCache>
                <c:ptCount val="1"/>
                <c:pt idx="0">
                  <c:v>Average of All abiotic %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Sheet6!$A$6:$A$14</c:f>
              <c:strCache>
                <c:ptCount val="8"/>
                <c:pt idx="0">
                  <c:v>100 Mile</c:v>
                </c:pt>
                <c:pt idx="1">
                  <c:v>Bulkley</c:v>
                </c:pt>
                <c:pt idx="2">
                  <c:v>Lakes</c:v>
                </c:pt>
                <c:pt idx="3">
                  <c:v>MacKenzie</c:v>
                </c:pt>
                <c:pt idx="4">
                  <c:v>Morice</c:v>
                </c:pt>
                <c:pt idx="5">
                  <c:v>Pr George</c:v>
                </c:pt>
                <c:pt idx="6">
                  <c:v>Quesnel</c:v>
                </c:pt>
                <c:pt idx="7">
                  <c:v>Williams Lk</c:v>
                </c:pt>
              </c:strCache>
            </c:strRef>
          </c:cat>
          <c:val>
            <c:numRef>
              <c:f>Sheet6!$B$6:$B$14</c:f>
              <c:numCache>
                <c:formatCode>General</c:formatCode>
                <c:ptCount val="8"/>
                <c:pt idx="0">
                  <c:v>3.9799999999999978</c:v>
                </c:pt>
                <c:pt idx="1">
                  <c:v>5.5874999999999995</c:v>
                </c:pt>
                <c:pt idx="2">
                  <c:v>9.4500000000000028</c:v>
                </c:pt>
                <c:pt idx="3">
                  <c:v>7.166666666666667</c:v>
                </c:pt>
                <c:pt idx="4">
                  <c:v>7.4857142857142884</c:v>
                </c:pt>
                <c:pt idx="5">
                  <c:v>10.842500000000006</c:v>
                </c:pt>
                <c:pt idx="6">
                  <c:v>17.388888888888893</c:v>
                </c:pt>
                <c:pt idx="7">
                  <c:v>3.4906249999999988</c:v>
                </c:pt>
              </c:numCache>
            </c:numRef>
          </c:val>
        </c:ser>
        <c:ser>
          <c:idx val="1"/>
          <c:order val="1"/>
          <c:tx>
            <c:strRef>
              <c:f>Sheet6!$C$4:$C$5</c:f>
              <c:strCache>
                <c:ptCount val="1"/>
                <c:pt idx="0">
                  <c:v>Average of All animal %</c:v>
                </c:pt>
              </c:strCache>
            </c:strRef>
          </c:tx>
          <c:spPr>
            <a:solidFill>
              <a:srgbClr val="009900"/>
            </a:solidFill>
          </c:spPr>
          <c:cat>
            <c:strRef>
              <c:f>Sheet6!$A$6:$A$14</c:f>
              <c:strCache>
                <c:ptCount val="8"/>
                <c:pt idx="0">
                  <c:v>100 Mile</c:v>
                </c:pt>
                <c:pt idx="1">
                  <c:v>Bulkley</c:v>
                </c:pt>
                <c:pt idx="2">
                  <c:v>Lakes</c:v>
                </c:pt>
                <c:pt idx="3">
                  <c:v>MacKenzie</c:v>
                </c:pt>
                <c:pt idx="4">
                  <c:v>Morice</c:v>
                </c:pt>
                <c:pt idx="5">
                  <c:v>Pr George</c:v>
                </c:pt>
                <c:pt idx="6">
                  <c:v>Quesnel</c:v>
                </c:pt>
                <c:pt idx="7">
                  <c:v>Williams Lk</c:v>
                </c:pt>
              </c:strCache>
            </c:strRef>
          </c:cat>
          <c:val>
            <c:numRef>
              <c:f>Sheet6!$C$6:$C$14</c:f>
              <c:numCache>
                <c:formatCode>General</c:formatCode>
                <c:ptCount val="8"/>
                <c:pt idx="0">
                  <c:v>3.3000000000000003</c:v>
                </c:pt>
                <c:pt idx="1">
                  <c:v>7.7</c:v>
                </c:pt>
                <c:pt idx="2">
                  <c:v>19.2</c:v>
                </c:pt>
                <c:pt idx="3">
                  <c:v>8.9333333333333318</c:v>
                </c:pt>
                <c:pt idx="4">
                  <c:v>25.049999999999986</c:v>
                </c:pt>
                <c:pt idx="5">
                  <c:v>7.8631578947368395</c:v>
                </c:pt>
                <c:pt idx="6">
                  <c:v>6.7416666666666716</c:v>
                </c:pt>
                <c:pt idx="7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Sheet6!$D$4:$D$5</c:f>
              <c:strCache>
                <c:ptCount val="1"/>
                <c:pt idx="0">
                  <c:v>Average of All insect %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Sheet6!$A$6:$A$14</c:f>
              <c:strCache>
                <c:ptCount val="8"/>
                <c:pt idx="0">
                  <c:v>100 Mile</c:v>
                </c:pt>
                <c:pt idx="1">
                  <c:v>Bulkley</c:v>
                </c:pt>
                <c:pt idx="2">
                  <c:v>Lakes</c:v>
                </c:pt>
                <c:pt idx="3">
                  <c:v>MacKenzie</c:v>
                </c:pt>
                <c:pt idx="4">
                  <c:v>Morice</c:v>
                </c:pt>
                <c:pt idx="5">
                  <c:v>Pr George</c:v>
                </c:pt>
                <c:pt idx="6">
                  <c:v>Quesnel</c:v>
                </c:pt>
                <c:pt idx="7">
                  <c:v>Williams Lk</c:v>
                </c:pt>
              </c:strCache>
            </c:strRef>
          </c:cat>
          <c:val>
            <c:numRef>
              <c:f>Sheet6!$D$6:$D$14</c:f>
              <c:numCache>
                <c:formatCode>General</c:formatCode>
                <c:ptCount val="8"/>
                <c:pt idx="0">
                  <c:v>12.391666666666675</c:v>
                </c:pt>
                <c:pt idx="2">
                  <c:v>16.2</c:v>
                </c:pt>
                <c:pt idx="3">
                  <c:v>19.45</c:v>
                </c:pt>
                <c:pt idx="4">
                  <c:v>2.7</c:v>
                </c:pt>
                <c:pt idx="5">
                  <c:v>13.05</c:v>
                </c:pt>
                <c:pt idx="6">
                  <c:v>15.81428571428572</c:v>
                </c:pt>
                <c:pt idx="7">
                  <c:v>7.2111111111111121</c:v>
                </c:pt>
              </c:numCache>
            </c:numRef>
          </c:val>
        </c:ser>
        <c:ser>
          <c:idx val="3"/>
          <c:order val="3"/>
          <c:tx>
            <c:strRef>
              <c:f>Sheet6!$E$4:$E$5</c:f>
              <c:strCache>
                <c:ptCount val="1"/>
                <c:pt idx="0">
                  <c:v>Average of All Rust %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Sheet6!$A$6:$A$14</c:f>
              <c:strCache>
                <c:ptCount val="8"/>
                <c:pt idx="0">
                  <c:v>100 Mile</c:v>
                </c:pt>
                <c:pt idx="1">
                  <c:v>Bulkley</c:v>
                </c:pt>
                <c:pt idx="2">
                  <c:v>Lakes</c:v>
                </c:pt>
                <c:pt idx="3">
                  <c:v>MacKenzie</c:v>
                </c:pt>
                <c:pt idx="4">
                  <c:v>Morice</c:v>
                </c:pt>
                <c:pt idx="5">
                  <c:v>Pr George</c:v>
                </c:pt>
                <c:pt idx="6">
                  <c:v>Quesnel</c:v>
                </c:pt>
                <c:pt idx="7">
                  <c:v>Williams Lk</c:v>
                </c:pt>
              </c:strCache>
            </c:strRef>
          </c:cat>
          <c:val>
            <c:numRef>
              <c:f>Sheet6!$E$6:$E$14</c:f>
              <c:numCache>
                <c:formatCode>General</c:formatCode>
                <c:ptCount val="8"/>
                <c:pt idx="0">
                  <c:v>5.9733333333333425</c:v>
                </c:pt>
                <c:pt idx="1">
                  <c:v>2.2999999999999998</c:v>
                </c:pt>
                <c:pt idx="2">
                  <c:v>7.0600000000000005</c:v>
                </c:pt>
                <c:pt idx="3">
                  <c:v>7.2428571428571438</c:v>
                </c:pt>
                <c:pt idx="4">
                  <c:v>6.6857142857142851</c:v>
                </c:pt>
                <c:pt idx="5">
                  <c:v>7.4190476190476184</c:v>
                </c:pt>
                <c:pt idx="6">
                  <c:v>11.35000000000001</c:v>
                </c:pt>
                <c:pt idx="7">
                  <c:v>7.42</c:v>
                </c:pt>
              </c:numCache>
            </c:numRef>
          </c:val>
        </c:ser>
        <c:axId val="96153600"/>
        <c:axId val="96155136"/>
      </c:barChart>
      <c:catAx>
        <c:axId val="96153600"/>
        <c:scaling>
          <c:orientation val="minMax"/>
        </c:scaling>
        <c:axPos val="b"/>
        <c:tickLblPos val="nextTo"/>
        <c:crossAx val="96155136"/>
        <c:crosses val="autoZero"/>
        <c:auto val="1"/>
        <c:lblAlgn val="ctr"/>
        <c:lblOffset val="100"/>
      </c:catAx>
      <c:valAx>
        <c:axId val="96155136"/>
        <c:scaling>
          <c:orientation val="minMax"/>
        </c:scaling>
        <c:axPos val="l"/>
        <c:majorGridlines/>
        <c:numFmt formatCode="General" sourceLinked="1"/>
        <c:tickLblPos val="nextTo"/>
        <c:crossAx val="9615360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[North region.xlsx]Sheet4!PivotTable1</c:name>
    <c:fmtId val="30"/>
  </c:pivotSource>
  <c:chart>
    <c:title>
      <c:tx>
        <c:rich>
          <a:bodyPr/>
          <a:lstStyle/>
          <a:p>
            <a:pPr>
              <a:defRPr/>
            </a:pPr>
            <a:r>
              <a:rPr lang="en-US" sz="2400" dirty="0">
                <a:solidFill>
                  <a:srgbClr val="FFCC00"/>
                </a:solidFill>
              </a:rPr>
              <a:t>Forest </a:t>
            </a:r>
            <a:r>
              <a:rPr lang="en-US" sz="2400" dirty="0" smtClean="0">
                <a:solidFill>
                  <a:srgbClr val="FFCC00"/>
                </a:solidFill>
              </a:rPr>
              <a:t>Health – Mean incidence (%)</a:t>
            </a:r>
            <a:r>
              <a:rPr lang="en-US" sz="2400" baseline="0" dirty="0" smtClean="0">
                <a:solidFill>
                  <a:srgbClr val="FFCC00"/>
                </a:solidFill>
              </a:rPr>
              <a:t> by leading species</a:t>
            </a:r>
            <a:endParaRPr lang="en-US" sz="2400" dirty="0">
              <a:solidFill>
                <a:srgbClr val="FFCC00"/>
              </a:solidFill>
            </a:endParaRPr>
          </a:p>
        </c:rich>
      </c:tx>
      <c:layout>
        <c:manualLayout>
          <c:xMode val="edge"/>
          <c:yMode val="edge"/>
          <c:x val="7.0178580618599148E-2"/>
          <c:y val="3.9977039588193923E-2"/>
        </c:manualLayout>
      </c:layout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4.5709501998524721E-2"/>
          <c:y val="0.19172425557676132"/>
          <c:w val="0.71166308133051992"/>
          <c:h val="0.67483252401034288"/>
        </c:manualLayout>
      </c:layout>
      <c:barChart>
        <c:barDir val="col"/>
        <c:grouping val="clustered"/>
        <c:ser>
          <c:idx val="0"/>
          <c:order val="0"/>
          <c:tx>
            <c:strRef>
              <c:f>Sheet4!$B$3:$B$4</c:f>
              <c:strCache>
                <c:ptCount val="1"/>
                <c:pt idx="0">
                  <c:v>Average of All abiotic %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Sheet4!$A$5:$A$11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Sheet4!$B$5:$B$11</c:f>
              <c:numCache>
                <c:formatCode>General</c:formatCode>
                <c:ptCount val="6"/>
                <c:pt idx="0">
                  <c:v>13.6</c:v>
                </c:pt>
                <c:pt idx="1">
                  <c:v>4.5857142857142863</c:v>
                </c:pt>
                <c:pt idx="2">
                  <c:v>13.385714285714295</c:v>
                </c:pt>
                <c:pt idx="3">
                  <c:v>8.71144578313252</c:v>
                </c:pt>
                <c:pt idx="4">
                  <c:v>3</c:v>
                </c:pt>
                <c:pt idx="5">
                  <c:v>5.1795454545454547</c:v>
                </c:pt>
              </c:numCache>
            </c:numRef>
          </c:val>
        </c:ser>
        <c:ser>
          <c:idx val="1"/>
          <c:order val="1"/>
          <c:tx>
            <c:strRef>
              <c:f>Sheet4!$C$3:$C$4</c:f>
              <c:strCache>
                <c:ptCount val="1"/>
                <c:pt idx="0">
                  <c:v>Average of All animal %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Sheet4!$A$5:$A$11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Sheet4!$C$5:$C$11</c:f>
              <c:numCache>
                <c:formatCode>General</c:formatCode>
                <c:ptCount val="6"/>
                <c:pt idx="0">
                  <c:v>10.15</c:v>
                </c:pt>
                <c:pt idx="1">
                  <c:v>0.4</c:v>
                </c:pt>
                <c:pt idx="2">
                  <c:v>4.8499999999999996</c:v>
                </c:pt>
                <c:pt idx="3">
                  <c:v>7.0809523809523833</c:v>
                </c:pt>
                <c:pt idx="4">
                  <c:v>29.4</c:v>
                </c:pt>
                <c:pt idx="5">
                  <c:v>3.2311655844155838</c:v>
                </c:pt>
              </c:numCache>
            </c:numRef>
          </c:val>
        </c:ser>
        <c:ser>
          <c:idx val="2"/>
          <c:order val="2"/>
          <c:tx>
            <c:strRef>
              <c:f>Sheet4!$D$3:$D$4</c:f>
              <c:strCache>
                <c:ptCount val="1"/>
                <c:pt idx="0">
                  <c:v>Average of All insect %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Sheet4!$A$5:$A$11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Sheet4!$D$5:$D$11</c:f>
              <c:numCache>
                <c:formatCode>General</c:formatCode>
                <c:ptCount val="6"/>
                <c:pt idx="0">
                  <c:v>5.5666666666666673</c:v>
                </c:pt>
                <c:pt idx="1">
                  <c:v>6.2</c:v>
                </c:pt>
                <c:pt idx="2">
                  <c:v>3</c:v>
                </c:pt>
                <c:pt idx="3">
                  <c:v>11.780000000000003</c:v>
                </c:pt>
                <c:pt idx="4">
                  <c:v>1.5</c:v>
                </c:pt>
                <c:pt idx="5">
                  <c:v>11.108333333333333</c:v>
                </c:pt>
              </c:numCache>
            </c:numRef>
          </c:val>
        </c:ser>
        <c:ser>
          <c:idx val="3"/>
          <c:order val="3"/>
          <c:tx>
            <c:strRef>
              <c:f>Sheet4!$E$3:$E$4</c:f>
              <c:strCache>
                <c:ptCount val="1"/>
                <c:pt idx="0">
                  <c:v>Average of All Rust %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Sheet4!$A$5:$A$11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Sheet4!$E$5:$E$11</c:f>
              <c:numCache>
                <c:formatCode>General</c:formatCode>
                <c:ptCount val="6"/>
                <c:pt idx="0">
                  <c:v>1.2333333333333334</c:v>
                </c:pt>
                <c:pt idx="1">
                  <c:v>0.77142857142857224</c:v>
                </c:pt>
                <c:pt idx="2">
                  <c:v>3.5</c:v>
                </c:pt>
                <c:pt idx="3">
                  <c:v>7.2355828220858891</c:v>
                </c:pt>
                <c:pt idx="4">
                  <c:v>0</c:v>
                </c:pt>
                <c:pt idx="5">
                  <c:v>0.76463414634146365</c:v>
                </c:pt>
              </c:numCache>
            </c:numRef>
          </c:val>
        </c:ser>
        <c:axId val="96178176"/>
        <c:axId val="96180096"/>
      </c:barChart>
      <c:catAx>
        <c:axId val="961781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Tree species</a:t>
                </a:r>
              </a:p>
            </c:rich>
          </c:tx>
          <c:layout/>
        </c:title>
        <c:tickLblPos val="nextTo"/>
        <c:crossAx val="96180096"/>
        <c:crosses val="autoZero"/>
        <c:auto val="1"/>
        <c:lblAlgn val="ctr"/>
        <c:lblOffset val="100"/>
      </c:catAx>
      <c:valAx>
        <c:axId val="96180096"/>
        <c:scaling>
          <c:orientation val="minMax"/>
        </c:scaling>
        <c:axPos val="l"/>
        <c:majorGridlines/>
        <c:numFmt formatCode="General" sourceLinked="1"/>
        <c:tickLblPos val="nextTo"/>
        <c:crossAx val="9617817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[North region.xlsx]Sheet9!PivotTable3</c:name>
    <c:fmtId val="12"/>
  </c:pivotSource>
  <c:chart>
    <c:title>
      <c:tx>
        <c:rich>
          <a:bodyPr/>
          <a:lstStyle/>
          <a:p>
            <a:pPr>
              <a:defRPr/>
            </a:pPr>
            <a:r>
              <a:rPr lang="en-US" sz="2400" dirty="0">
                <a:solidFill>
                  <a:srgbClr val="FFC000"/>
                </a:solidFill>
              </a:rPr>
              <a:t>Forest Health - </a:t>
            </a:r>
            <a:r>
              <a:rPr lang="en-US" sz="2400" dirty="0" smtClean="0">
                <a:solidFill>
                  <a:srgbClr val="FFC000"/>
                </a:solidFill>
              </a:rPr>
              <a:t>Pl </a:t>
            </a:r>
            <a:r>
              <a:rPr lang="en-US" sz="2400" dirty="0">
                <a:solidFill>
                  <a:srgbClr val="FFC000"/>
                </a:solidFill>
              </a:rPr>
              <a:t>leading</a:t>
            </a:r>
            <a:r>
              <a:rPr lang="en-US" sz="2400" dirty="0" smtClean="0">
                <a:solidFill>
                  <a:srgbClr val="FFC000"/>
                </a:solidFill>
              </a:rPr>
              <a:t>, by BEC (n=282)</a:t>
            </a:r>
            <a:endParaRPr lang="en-US" sz="2400" dirty="0">
              <a:solidFill>
                <a:srgbClr val="FFC000"/>
              </a:solidFill>
            </a:endParaRPr>
          </a:p>
        </c:rich>
      </c:tx>
      <c:layout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Sheet9!$B$4:$B$5</c:f>
              <c:strCache>
                <c:ptCount val="1"/>
                <c:pt idx="0">
                  <c:v>Sum of All rust &lt;14.9% 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Sheet9!$A$6:$A$13</c:f>
              <c:strCache>
                <c:ptCount val="7"/>
                <c:pt idx="0">
                  <c:v>BWBS</c:v>
                </c:pt>
                <c:pt idx="1">
                  <c:v>ESSF</c:v>
                </c:pt>
                <c:pt idx="2">
                  <c:v>ICH</c:v>
                </c:pt>
                <c:pt idx="3">
                  <c:v>IDF</c:v>
                </c:pt>
                <c:pt idx="4">
                  <c:v>MS</c:v>
                </c:pt>
                <c:pt idx="5">
                  <c:v>SBPS</c:v>
                </c:pt>
                <c:pt idx="6">
                  <c:v>SBS</c:v>
                </c:pt>
              </c:strCache>
            </c:strRef>
          </c:cat>
          <c:val>
            <c:numRef>
              <c:f>Sheet9!$B$6:$B$13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0</c:v>
                </c:pt>
                <c:pt idx="3">
                  <c:v>5</c:v>
                </c:pt>
                <c:pt idx="4">
                  <c:v>11</c:v>
                </c:pt>
                <c:pt idx="5">
                  <c:v>31</c:v>
                </c:pt>
                <c:pt idx="6">
                  <c:v>52</c:v>
                </c:pt>
              </c:numCache>
            </c:numRef>
          </c:val>
        </c:ser>
        <c:ser>
          <c:idx val="1"/>
          <c:order val="1"/>
          <c:tx>
            <c:strRef>
              <c:f>Sheet9!$C$4:$C$5</c:f>
              <c:strCache>
                <c:ptCount val="1"/>
                <c:pt idx="0">
                  <c:v>Sum of All rust &gt;15% </c:v>
                </c:pt>
              </c:strCache>
            </c:strRef>
          </c:tx>
          <c:spPr>
            <a:solidFill>
              <a:srgbClr val="FF0000"/>
            </a:solidFill>
          </c:spPr>
          <c:dPt>
            <c:idx val="3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rgbClr val="C00000"/>
              </a:solidFill>
            </c:spPr>
          </c:dPt>
          <c:dPt>
            <c:idx val="6"/>
            <c:spPr>
              <a:solidFill>
                <a:srgbClr val="C00000"/>
              </a:solidFill>
            </c:spPr>
          </c:dPt>
          <c:cat>
            <c:strRef>
              <c:f>Sheet9!$A$6:$A$13</c:f>
              <c:strCache>
                <c:ptCount val="7"/>
                <c:pt idx="0">
                  <c:v>BWBS</c:v>
                </c:pt>
                <c:pt idx="1">
                  <c:v>ESSF</c:v>
                </c:pt>
                <c:pt idx="2">
                  <c:v>ICH</c:v>
                </c:pt>
                <c:pt idx="3">
                  <c:v>IDF</c:v>
                </c:pt>
                <c:pt idx="4">
                  <c:v>MS</c:v>
                </c:pt>
                <c:pt idx="5">
                  <c:v>SBPS</c:v>
                </c:pt>
                <c:pt idx="6">
                  <c:v>SBS</c:v>
                </c:pt>
              </c:strCache>
            </c:strRef>
          </c:cat>
          <c:val>
            <c:numRef>
              <c:f>Sheet9!$C$6:$C$13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11</c:v>
                </c:pt>
              </c:numCache>
            </c:numRef>
          </c:val>
        </c:ser>
        <c:dLbls>
          <c:showVal val="1"/>
        </c:dLbls>
        <c:axId val="68326144"/>
        <c:axId val="68327680"/>
      </c:barChart>
      <c:catAx>
        <c:axId val="68326144"/>
        <c:scaling>
          <c:orientation val="minMax"/>
        </c:scaling>
        <c:axPos val="b"/>
        <c:tickLblPos val="nextTo"/>
        <c:crossAx val="68327680"/>
        <c:crosses val="autoZero"/>
        <c:auto val="1"/>
        <c:lblAlgn val="ctr"/>
        <c:lblOffset val="100"/>
      </c:catAx>
      <c:valAx>
        <c:axId val="68327680"/>
        <c:scaling>
          <c:orientation val="minMax"/>
        </c:scaling>
        <c:axPos val="l"/>
        <c:majorGridlines/>
        <c:numFmt formatCode="General" sourceLinked="1"/>
        <c:tickLblPos val="nextTo"/>
        <c:crossAx val="68326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907003210469492"/>
          <c:y val="0.9435049634124737"/>
          <c:w val="0.60051019972139841"/>
          <c:h val="5.6495073078299943E-2"/>
        </c:manualLayout>
      </c:layout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[North region.xlsx]Sheet5!PivotTable1</c:name>
    <c:fmtId val="19"/>
  </c:pivotSource>
  <c:chart>
    <c:title>
      <c:tx>
        <c:rich>
          <a:bodyPr/>
          <a:lstStyle/>
          <a:p>
            <a:pPr>
              <a:defRPr/>
            </a:pPr>
            <a:r>
              <a:rPr lang="en-US" sz="2400" dirty="0">
                <a:solidFill>
                  <a:srgbClr val="FFCC00"/>
                </a:solidFill>
              </a:rPr>
              <a:t>Stand </a:t>
            </a:r>
            <a:r>
              <a:rPr lang="en-US" sz="2400" dirty="0" smtClean="0">
                <a:solidFill>
                  <a:srgbClr val="FFCC00"/>
                </a:solidFill>
              </a:rPr>
              <a:t>Composition – Total trees, by layer</a:t>
            </a:r>
            <a:endParaRPr lang="en-US" sz="2400" dirty="0">
              <a:solidFill>
                <a:srgbClr val="FFCC00"/>
              </a:solidFill>
            </a:endParaRPr>
          </a:p>
        </c:rich>
      </c:tx>
      <c:layout>
        <c:manualLayout>
          <c:xMode val="edge"/>
          <c:yMode val="edge"/>
          <c:x val="6.1368779905680994E-2"/>
          <c:y val="1.4866146156457411E-2"/>
        </c:manualLayout>
      </c:layout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</c:pivotFmts>
    <c:plotArea>
      <c:layout/>
      <c:barChart>
        <c:barDir val="col"/>
        <c:grouping val="clustered"/>
        <c:ser>
          <c:idx val="0"/>
          <c:order val="0"/>
          <c:tx>
            <c:strRef>
              <c:f>Sheet5!$B$3:$B$4</c:f>
              <c:strCache>
                <c:ptCount val="1"/>
                <c:pt idx="0">
                  <c:v>Average of Total trees (Layer 1)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Sheet5!$A$5:$A$11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Sheet5!$B$5:$B$11</c:f>
              <c:numCache>
                <c:formatCode>General</c:formatCode>
                <c:ptCount val="6"/>
                <c:pt idx="0">
                  <c:v>324</c:v>
                </c:pt>
                <c:pt idx="1">
                  <c:v>222.85714285714297</c:v>
                </c:pt>
                <c:pt idx="2">
                  <c:v>564.44444444444446</c:v>
                </c:pt>
                <c:pt idx="3">
                  <c:v>253.53233830845787</c:v>
                </c:pt>
                <c:pt idx="4">
                  <c:v>122.5</c:v>
                </c:pt>
                <c:pt idx="5">
                  <c:v>309.23076923076928</c:v>
                </c:pt>
              </c:numCache>
            </c:numRef>
          </c:val>
        </c:ser>
        <c:ser>
          <c:idx val="1"/>
          <c:order val="1"/>
          <c:tx>
            <c:strRef>
              <c:f>Sheet5!$C$3:$C$4</c:f>
              <c:strCache>
                <c:ptCount val="1"/>
                <c:pt idx="0">
                  <c:v>Average of Total Trees (Layer 2)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Sheet5!$A$5:$A$11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Sheet5!$C$5:$C$11</c:f>
              <c:numCache>
                <c:formatCode>General</c:formatCode>
                <c:ptCount val="6"/>
                <c:pt idx="0">
                  <c:v>784</c:v>
                </c:pt>
                <c:pt idx="1">
                  <c:v>#N/A</c:v>
                </c:pt>
                <c:pt idx="2">
                  <c:v>606.66666666666663</c:v>
                </c:pt>
                <c:pt idx="3">
                  <c:v>703.54228855721396</c:v>
                </c:pt>
                <c:pt idx="4">
                  <c:v>660</c:v>
                </c:pt>
                <c:pt idx="5">
                  <c:v>513.07692307692309</c:v>
                </c:pt>
              </c:numCache>
            </c:numRef>
          </c:val>
        </c:ser>
        <c:ser>
          <c:idx val="2"/>
          <c:order val="2"/>
          <c:tx>
            <c:strRef>
              <c:f>Sheet5!$D$3:$D$4</c:f>
              <c:strCache>
                <c:ptCount val="1"/>
                <c:pt idx="0">
                  <c:v>Average of Total Trees (Layer 3)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Sheet5!$A$5:$A$11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Fdi</c:v>
                </c:pt>
                <c:pt idx="3">
                  <c:v>Pl</c:v>
                </c:pt>
                <c:pt idx="4">
                  <c:v>Sw</c:v>
                </c:pt>
                <c:pt idx="5">
                  <c:v>Sx</c:v>
                </c:pt>
              </c:strCache>
            </c:strRef>
          </c:cat>
          <c:val>
            <c:numRef>
              <c:f>Sheet5!$D$5:$D$11</c:f>
              <c:numCache>
                <c:formatCode>General</c:formatCode>
                <c:ptCount val="6"/>
                <c:pt idx="0">
                  <c:v>5060</c:v>
                </c:pt>
                <c:pt idx="1">
                  <c:v>#N/A</c:v>
                </c:pt>
                <c:pt idx="2">
                  <c:v>2102.2222222222217</c:v>
                </c:pt>
                <c:pt idx="3">
                  <c:v>2769.8507462686566</c:v>
                </c:pt>
                <c:pt idx="4">
                  <c:v>2252.5</c:v>
                </c:pt>
                <c:pt idx="5">
                  <c:v>1695.3846153846155</c:v>
                </c:pt>
              </c:numCache>
            </c:numRef>
          </c:val>
        </c:ser>
        <c:axId val="77787520"/>
        <c:axId val="77789056"/>
      </c:barChart>
      <c:catAx>
        <c:axId val="77787520"/>
        <c:scaling>
          <c:orientation val="minMax"/>
        </c:scaling>
        <c:axPos val="b"/>
        <c:tickLblPos val="nextTo"/>
        <c:crossAx val="77789056"/>
        <c:crosses val="autoZero"/>
        <c:auto val="1"/>
        <c:lblAlgn val="ctr"/>
        <c:lblOffset val="100"/>
      </c:catAx>
      <c:valAx>
        <c:axId val="77789056"/>
        <c:scaling>
          <c:orientation val="minMax"/>
        </c:scaling>
        <c:axPos val="l"/>
        <c:majorGridlines/>
        <c:numFmt formatCode="General" sourceLinked="1"/>
        <c:tickLblPos val="nextTo"/>
        <c:crossAx val="7778752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style val="26"/>
  <c:pivotSource>
    <c:name>[North region.xlsx]Sheet10!PivotTable1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FFCC00"/>
                </a:solidFill>
              </a:rPr>
              <a:t>Stand composition – Mean </a:t>
            </a:r>
            <a:r>
              <a:rPr lang="en-US" sz="2400" dirty="0" err="1" smtClean="0">
                <a:solidFill>
                  <a:srgbClr val="FFCC00"/>
                </a:solidFill>
              </a:rPr>
              <a:t>sph</a:t>
            </a:r>
            <a:r>
              <a:rPr lang="en-US" sz="2400" dirty="0" smtClean="0">
                <a:solidFill>
                  <a:srgbClr val="FFCC00"/>
                </a:solidFill>
              </a:rPr>
              <a:t> by </a:t>
            </a:r>
            <a:r>
              <a:rPr lang="en-US" sz="2400" dirty="0">
                <a:solidFill>
                  <a:srgbClr val="FFCC00"/>
                </a:solidFill>
              </a:rPr>
              <a:t>BEC</a:t>
            </a:r>
          </a:p>
        </c:rich>
      </c:tx>
      <c:layout>
        <c:manualLayout>
          <c:xMode val="edge"/>
          <c:yMode val="edge"/>
          <c:x val="0.19025959869770376"/>
          <c:y val="1.6674449535281782E-2"/>
        </c:manualLayout>
      </c:layout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  <c:dLbl>
          <c:idx val="0"/>
          <c:delete val="1"/>
        </c:dLbl>
      </c:pivotFmt>
    </c:pivotFmts>
    <c:plotArea>
      <c:layout/>
      <c:lineChart>
        <c:grouping val="standard"/>
        <c:ser>
          <c:idx val="0"/>
          <c:order val="0"/>
          <c:tx>
            <c:strRef>
              <c:f>Sheet10!$B$4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cat>
            <c:strRef>
              <c:f>Sheet10!$A$5:$A$12</c:f>
              <c:strCache>
                <c:ptCount val="7"/>
                <c:pt idx="0">
                  <c:v>BWBS</c:v>
                </c:pt>
                <c:pt idx="1">
                  <c:v>ESSF</c:v>
                </c:pt>
                <c:pt idx="2">
                  <c:v>ICH</c:v>
                </c:pt>
                <c:pt idx="3">
                  <c:v>IDF</c:v>
                </c:pt>
                <c:pt idx="4">
                  <c:v>MS</c:v>
                </c:pt>
                <c:pt idx="5">
                  <c:v>SBPS</c:v>
                </c:pt>
                <c:pt idx="6">
                  <c:v>SBS</c:v>
                </c:pt>
              </c:strCache>
            </c:strRef>
          </c:cat>
          <c:val>
            <c:numRef>
              <c:f>Sheet10!$B$5:$B$12</c:f>
              <c:numCache>
                <c:formatCode>0</c:formatCode>
                <c:ptCount val="7"/>
                <c:pt idx="0">
                  <c:v>5520</c:v>
                </c:pt>
                <c:pt idx="1">
                  <c:v>2744.3478260869565</c:v>
                </c:pt>
                <c:pt idx="2">
                  <c:v>3771.5789473684213</c:v>
                </c:pt>
                <c:pt idx="3">
                  <c:v>3727.4074074074074</c:v>
                </c:pt>
                <c:pt idx="4">
                  <c:v>3738.6666666666642</c:v>
                </c:pt>
                <c:pt idx="5">
                  <c:v>3637.6470588235302</c:v>
                </c:pt>
                <c:pt idx="6">
                  <c:v>3510.6413793103452</c:v>
                </c:pt>
              </c:numCache>
            </c:numRef>
          </c:val>
        </c:ser>
        <c:marker val="1"/>
        <c:axId val="77671424"/>
        <c:axId val="77697792"/>
      </c:lineChart>
      <c:catAx>
        <c:axId val="77671424"/>
        <c:scaling>
          <c:orientation val="minMax"/>
        </c:scaling>
        <c:axPos val="b"/>
        <c:majorTickMark val="none"/>
        <c:tickLblPos val="nextTo"/>
        <c:crossAx val="77697792"/>
        <c:crosses val="autoZero"/>
        <c:auto val="1"/>
        <c:lblAlgn val="ctr"/>
        <c:lblOffset val="100"/>
      </c:catAx>
      <c:valAx>
        <c:axId val="776977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 dirty="0">
                    <a:solidFill>
                      <a:srgbClr val="FFCC00"/>
                    </a:solidFill>
                  </a:rPr>
                  <a:t>Mean </a:t>
                </a:r>
                <a:r>
                  <a:rPr lang="en-CA" dirty="0" err="1">
                    <a:solidFill>
                      <a:srgbClr val="FFCC00"/>
                    </a:solidFill>
                  </a:rPr>
                  <a:t>sph</a:t>
                </a:r>
                <a:endParaRPr lang="en-CA" dirty="0">
                  <a:solidFill>
                    <a:srgbClr val="FFCC00"/>
                  </a:solidFill>
                </a:endParaRPr>
              </a:p>
            </c:rich>
          </c:tx>
          <c:layout/>
        </c:title>
        <c:numFmt formatCode="0" sourceLinked="1"/>
        <c:majorTickMark val="none"/>
        <c:tickLblPos val="nextTo"/>
        <c:crossAx val="776714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dirty="0" err="1">
                <a:solidFill>
                  <a:srgbClr val="FFC000"/>
                </a:solidFill>
              </a:rPr>
              <a:t>Bulkley</a:t>
            </a:r>
            <a:endParaRPr lang="en-US" dirty="0">
              <a:solidFill>
                <a:srgbClr val="FFC000"/>
              </a:solidFill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3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C00000"/>
              </a:solidFill>
            </c:spPr>
          </c:dPt>
          <c:dPt>
            <c:idx val="6"/>
            <c:spPr>
              <a:solidFill>
                <a:srgbClr val="FFC000"/>
              </a:solidFill>
            </c:spPr>
          </c:dPt>
          <c:dLbls>
            <c:dLbl>
              <c:idx val="3"/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dLbl>
              <c:idx val="4"/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numFmt formatCode="#,##0.0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Bulkley!$P$65:$P$71</c:f>
              <c:strCache>
                <c:ptCount val="7"/>
                <c:pt idx="3">
                  <c:v>Bl</c:v>
                </c:pt>
                <c:pt idx="4">
                  <c:v>Hwi</c:v>
                </c:pt>
                <c:pt idx="5">
                  <c:v>Pli</c:v>
                </c:pt>
                <c:pt idx="6">
                  <c:v>Sx</c:v>
                </c:pt>
              </c:strCache>
            </c:strRef>
          </c:cat>
          <c:val>
            <c:numRef>
              <c:f>Bulkley!$Q$65:$Q$71</c:f>
              <c:numCache>
                <c:formatCode>General</c:formatCode>
                <c:ptCount val="7"/>
                <c:pt idx="3">
                  <c:v>0.4</c:v>
                </c:pt>
                <c:pt idx="4">
                  <c:v>0.11000000000000003</c:v>
                </c:pt>
                <c:pt idx="5">
                  <c:v>7.7700000000000014</c:v>
                </c:pt>
                <c:pt idx="6">
                  <c:v>1.46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CA" dirty="0">
                <a:solidFill>
                  <a:srgbClr val="FFC000"/>
                </a:solidFill>
              </a:rPr>
              <a:t>Lakes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Lbls>
            <c:dLbl>
              <c:idx val="3"/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numFmt formatCode="#,##0.0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Lakes!$J$40:$J$43</c:f>
              <c:strCache>
                <c:ptCount val="4"/>
                <c:pt idx="2">
                  <c:v>Pli</c:v>
                </c:pt>
                <c:pt idx="3">
                  <c:v>Sx</c:v>
                </c:pt>
              </c:strCache>
            </c:strRef>
          </c:cat>
          <c:val>
            <c:numRef>
              <c:f>Lakes!$K$40:$K$43</c:f>
              <c:numCache>
                <c:formatCode>General</c:formatCode>
                <c:ptCount val="4"/>
                <c:pt idx="2">
                  <c:v>10.8</c:v>
                </c:pt>
                <c:pt idx="3">
                  <c:v>0.44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CA" sz="1400" dirty="0" err="1">
                <a:solidFill>
                  <a:srgbClr val="FFC000"/>
                </a:solidFill>
              </a:rPr>
              <a:t>MacKenzie</a:t>
            </a:r>
            <a:endParaRPr lang="en-CA" sz="1400" dirty="0">
              <a:solidFill>
                <a:srgbClr val="FFC000"/>
              </a:solidFill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0070C0"/>
              </a:solidFill>
            </c:spPr>
          </c:dPt>
          <c:dPt>
            <c:idx val="4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spPr>
              <a:solidFill>
                <a:srgbClr val="7030A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Mackenzie!$K$48:$K$53</c:f>
              <c:strCache>
                <c:ptCount val="6"/>
                <c:pt idx="0">
                  <c:v>At</c:v>
                </c:pt>
                <c:pt idx="1">
                  <c:v>Bl</c:v>
                </c:pt>
                <c:pt idx="2">
                  <c:v>Pli</c:v>
                </c:pt>
                <c:pt idx="3">
                  <c:v>Sw</c:v>
                </c:pt>
                <c:pt idx="4">
                  <c:v>Sx</c:v>
                </c:pt>
                <c:pt idx="5">
                  <c:v>Minor ssp</c:v>
                </c:pt>
              </c:strCache>
            </c:strRef>
          </c:cat>
          <c:val>
            <c:numRef>
              <c:f>Mackenzie!$L$48:$L$53</c:f>
              <c:numCache>
                <c:formatCode>General</c:formatCode>
                <c:ptCount val="6"/>
                <c:pt idx="0">
                  <c:v>0.68</c:v>
                </c:pt>
                <c:pt idx="1">
                  <c:v>0.92</c:v>
                </c:pt>
                <c:pt idx="2">
                  <c:v>5.76</c:v>
                </c:pt>
                <c:pt idx="3">
                  <c:v>0.2</c:v>
                </c:pt>
                <c:pt idx="4">
                  <c:v>3.12</c:v>
                </c:pt>
                <c:pt idx="5">
                  <c:v>0.30000000000000032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dirty="0" err="1">
                <a:solidFill>
                  <a:srgbClr val="FFC000"/>
                </a:solidFill>
              </a:rPr>
              <a:t>Morice</a:t>
            </a:r>
            <a:endParaRPr lang="en-US" dirty="0">
              <a:solidFill>
                <a:srgbClr val="FFC000"/>
              </a:solidFill>
            </a:endParaRPr>
          </a:p>
        </c:rich>
      </c:tx>
      <c:layout>
        <c:manualLayout>
          <c:xMode val="edge"/>
          <c:yMode val="edge"/>
          <c:x val="0.34679831979723791"/>
          <c:y val="0.8757037208447187"/>
        </c:manualLayout>
      </c:layout>
    </c:title>
    <c:plotArea>
      <c:layout/>
      <c:pieChart>
        <c:varyColors val="1"/>
        <c:ser>
          <c:idx val="0"/>
          <c:order val="0"/>
          <c:explosion val="1"/>
          <c:dPt>
            <c:idx val="1"/>
            <c:spPr>
              <a:solidFill>
                <a:srgbClr val="FFFF00"/>
              </a:solidFill>
            </c:spPr>
          </c:dPt>
          <c:dPt>
            <c:idx val="2"/>
            <c:explosion val="0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morice!$J$33:$J$36</c:f>
              <c:strCache>
                <c:ptCount val="4"/>
                <c:pt idx="1">
                  <c:v>Bl</c:v>
                </c:pt>
                <c:pt idx="2">
                  <c:v>Pli</c:v>
                </c:pt>
                <c:pt idx="3">
                  <c:v>Sx</c:v>
                </c:pt>
              </c:strCache>
            </c:strRef>
          </c:cat>
          <c:val>
            <c:numRef>
              <c:f>morice!$K$33:$K$36</c:f>
              <c:numCache>
                <c:formatCode>General</c:formatCode>
                <c:ptCount val="4"/>
                <c:pt idx="1">
                  <c:v>1.42</c:v>
                </c:pt>
                <c:pt idx="2">
                  <c:v>9.76</c:v>
                </c:pt>
                <c:pt idx="3">
                  <c:v>3.3099999999999987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dirty="0">
                <a:solidFill>
                  <a:srgbClr val="FFC000"/>
                </a:solidFill>
              </a:rPr>
              <a:t>Prince George</a:t>
            </a:r>
          </a:p>
        </c:rich>
      </c:tx>
      <c:layout>
        <c:manualLayout>
          <c:xMode val="edge"/>
          <c:yMode val="edge"/>
          <c:x val="0.3116890368662743"/>
          <c:y val="0.88230866951656051"/>
        </c:manualLayout>
      </c:layout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'Prince G'!$L$189:$L$192</c:f>
              <c:strCache>
                <c:ptCount val="4"/>
                <c:pt idx="0">
                  <c:v>At</c:v>
                </c:pt>
                <c:pt idx="1">
                  <c:v>Bl</c:v>
                </c:pt>
                <c:pt idx="2">
                  <c:v>Pli</c:v>
                </c:pt>
                <c:pt idx="3">
                  <c:v>Sx</c:v>
                </c:pt>
              </c:strCache>
            </c:strRef>
          </c:cat>
          <c:val>
            <c:numRef>
              <c:f>'Prince G'!$M$189:$M$192</c:f>
              <c:numCache>
                <c:formatCode>General</c:formatCode>
                <c:ptCount val="4"/>
                <c:pt idx="0">
                  <c:v>0.70000000000000062</c:v>
                </c:pt>
                <c:pt idx="1">
                  <c:v>0.4</c:v>
                </c:pt>
                <c:pt idx="2">
                  <c:v>10.9</c:v>
                </c:pt>
                <c:pt idx="3">
                  <c:v>1.46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Lbls>
            <c:dLbl>
              <c:idx val="1"/>
              <c:numFmt formatCode="#,##0.0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dLbl>
            <c:numFmt formatCode="#,##0.0" sourceLinked="0"/>
            <c:txPr>
              <a:bodyPr/>
              <a:lstStyle/>
              <a:p>
                <a:pPr>
                  <a:defRPr sz="1200">
                    <a:solidFill>
                      <a:schemeClr val="bg2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Quesnel!$K$62:$K$65</c:f>
              <c:strCache>
                <c:ptCount val="4"/>
                <c:pt idx="0">
                  <c:v>At</c:v>
                </c:pt>
                <c:pt idx="1">
                  <c:v>Fdi</c:v>
                </c:pt>
                <c:pt idx="2">
                  <c:v>Pli</c:v>
                </c:pt>
                <c:pt idx="3">
                  <c:v>Sx</c:v>
                </c:pt>
              </c:strCache>
            </c:strRef>
          </c:cat>
          <c:val>
            <c:numRef>
              <c:f>Quesnel!$L$62:$L$65</c:f>
              <c:numCache>
                <c:formatCode>General</c:formatCode>
                <c:ptCount val="4"/>
                <c:pt idx="0">
                  <c:v>1.46</c:v>
                </c:pt>
                <c:pt idx="1">
                  <c:v>0.27</c:v>
                </c:pt>
                <c:pt idx="2">
                  <c:v>7.42</c:v>
                </c:pt>
                <c:pt idx="3">
                  <c:v>1.58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  <c:spPr>
        <a:noFill/>
        <a:ln w="25400">
          <a:noFill/>
        </a:ln>
      </c:spPr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0.10256</cdr:x>
      <cdr:y>0.82363</cdr:y>
    </cdr:from>
    <cdr:to>
      <cdr:x>0.26537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3" y="48965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CA" sz="1100" dirty="0" smtClean="0"/>
            <a:t>2</a:t>
          </a:r>
          <a:endParaRPr lang="en-CA" sz="1100" dirty="0"/>
        </a:p>
      </cdr:txBody>
    </cdr:sp>
  </cdr:relSizeAnchor>
  <cdr:relSizeAnchor xmlns:cdr="http://schemas.openxmlformats.org/drawingml/2006/chartDrawing">
    <cdr:from>
      <cdr:x>0.08974</cdr:x>
      <cdr:y>0.91667</cdr:y>
    </cdr:from>
    <cdr:to>
      <cdr:x>0.14103</cdr:x>
      <cdr:y>0.98611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04055" y="4752528"/>
          <a:ext cx="2880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2</a:t>
          </a:r>
          <a:endParaRPr lang="en-CA" sz="1100" dirty="0">
            <a:solidFill>
              <a:srgbClr val="FFFFFF"/>
            </a:solidFill>
          </a:endParaRPr>
        </a:p>
      </cdr:txBody>
    </cdr:sp>
  </cdr:relSizeAnchor>
  <cdr:relSizeAnchor xmlns:cdr="http://schemas.openxmlformats.org/drawingml/2006/chartDrawing">
    <cdr:from>
      <cdr:x>0.21795</cdr:x>
      <cdr:y>0.91892</cdr:y>
    </cdr:from>
    <cdr:to>
      <cdr:x>0.26923</cdr:x>
      <cdr:y>0.98836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224135" y="4896544"/>
          <a:ext cx="288032" cy="370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23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0.41294</cdr:x>
      <cdr:y>0.81536</cdr:y>
    </cdr:from>
    <cdr:to>
      <cdr:x>0.61941</cdr:x>
      <cdr:y>0.99655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52128" y="1944216"/>
          <a:ext cx="576062" cy="432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N=378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0.42553</cdr:x>
      <cdr:y>0.8</cdr:y>
    </cdr:from>
    <cdr:to>
      <cdr:x>0.60432</cdr:x>
      <cdr:y>0.98722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0" y="2016224"/>
          <a:ext cx="605093" cy="471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N=741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0.41667</cdr:x>
      <cdr:y>0.79412</cdr:y>
    </cdr:from>
    <cdr:to>
      <cdr:x>0.58333</cdr:x>
      <cdr:y>0.98767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0" y="1944216"/>
          <a:ext cx="576040" cy="4738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CA" sz="1100" dirty="0" smtClean="0">
              <a:solidFill>
                <a:schemeClr val="tx1"/>
              </a:solidFill>
            </a:rPr>
            <a:t>N=1520</a:t>
          </a:r>
          <a:endParaRPr lang="en-CA" sz="1100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0.41304</cdr:x>
      <cdr:y>0.81081</cdr:y>
    </cdr:from>
    <cdr:to>
      <cdr:x>0.59909</cdr:x>
      <cdr:y>0.98728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2" y="2160240"/>
          <a:ext cx="616266" cy="470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N=511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0.41304</cdr:x>
      <cdr:y>0.78347</cdr:y>
    </cdr:from>
    <cdr:to>
      <cdr:x>0.58695</cdr:x>
      <cdr:y>0.94557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2" y="2088232"/>
          <a:ext cx="576054" cy="432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N=3362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0.41721</cdr:x>
      <cdr:y>0.79412</cdr:y>
    </cdr:from>
    <cdr:to>
      <cdr:x>0.60008</cdr:x>
      <cdr:y>0.95628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136" y="1944216"/>
          <a:ext cx="536554" cy="397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100" dirty="0" smtClean="0">
              <a:solidFill>
                <a:srgbClr val="FFFFFF"/>
              </a:solidFill>
            </a:rPr>
            <a:t>N=451</a:t>
          </a:r>
          <a:endParaRPr lang="en-CA" sz="1100" dirty="0">
            <a:solidFill>
              <a:srgbClr val="FFFFF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9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9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3309FE8-36B4-4DD4-B2D4-751989AE86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1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641B140-E8B7-4D22-AFE4-F600886653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CA">
              <a:latin typeface="Monotype Sorts" pitchFamily="2" charset="2"/>
              <a:cs typeface="+mn-cs"/>
            </a:endParaRP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grpSp>
          <p:nvGrpSpPr>
            <p:cNvPr id="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0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</p:grpSp>
        <p:sp>
          <p:nvSpPr>
            <p:cNvPr id="9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sp>
        <p:nvSpPr>
          <p:cNvPr id="22" name="Rectangle 2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</p:spPr>
        <p:txBody>
          <a:bodyPr anchor="b"/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628F750-03FF-4605-A392-2F1188AE18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E8DF8-0F3F-46F5-A998-A3C94EE5B2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67868-09D4-4F63-9BE3-7291652588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859C4-8FBA-4A8E-87C4-80FE351F02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7A28-893C-465E-9BAE-C86B774C5D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95C1B-E6CE-4A9C-92DC-EB297F4C8C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76278-AC18-449D-A1F1-BB7364D090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C1D1-0D4A-4E0C-B94F-55AA17DA55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7122B-D8C0-42B9-AE2D-75128A6B6A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BF8ED-D7E7-4BA5-AA08-598F7A91BE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C7BC0-40C6-46A7-AC20-ED2000F3DC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44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4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sp>
        <p:nvSpPr>
          <p:cNvPr id="61445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CA">
              <a:latin typeface="Monotype Sorts" pitchFamily="2" charset="2"/>
              <a:cs typeface="+mn-cs"/>
            </a:endParaRP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144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grpSp>
          <p:nvGrpSpPr>
            <p:cNvPr id="718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6144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6145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6145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6145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  <p:sp>
            <p:nvSpPr>
              <p:cNvPr id="6145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latin typeface="Monotype Sorts" pitchFamily="2" charset="2"/>
                  <a:cs typeface="+mn-cs"/>
                </a:endParaRPr>
              </a:p>
            </p:txBody>
          </p:sp>
        </p:grpSp>
        <p:sp>
          <p:nvSpPr>
            <p:cNvPr id="6145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grpSp>
        <p:nvGrpSpPr>
          <p:cNvPr id="7173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61456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57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58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59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60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  <p:sp>
          <p:nvSpPr>
            <p:cNvPr id="61461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latin typeface="Monotype Sorts" pitchFamily="2" charset="2"/>
                <a:cs typeface="+mn-cs"/>
              </a:endParaRPr>
            </a:p>
          </p:txBody>
        </p:sp>
      </p:grpSp>
      <p:sp>
        <p:nvSpPr>
          <p:cNvPr id="6146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9EC6965A-E07C-499F-9A78-34871FEC54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6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 spd="med">
    <p:circl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pc-flnr.gov.bc.ca/frep/FREP%20data/Forms/AllItems.aspx?RootFolder=/frep/FREP%20data/SDM/SDM%20field%20data%20by%20TSA&amp;FolderCTID=0x012000DBA9C8AAFEB3E144A5A407625D5ABE3A&amp;View=%7b0A141741-A7D0-4903-A4B5-504480C083FD%7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:\!Workgrp\Silv Practices\KOPE\PHOTOGRAPHS\PHOTOS - NELSON RSM 2008\DSC_0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8571">
            <a:off x="2073125" y="1178407"/>
            <a:ext cx="5224481" cy="39396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1187624" y="332656"/>
            <a:ext cx="7007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>
                <a:solidFill>
                  <a:srgbClr val="F6B616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</a:rPr>
              <a:t>Stand Development Monitoring</a:t>
            </a:r>
            <a:endParaRPr lang="en-CA" sz="3600" dirty="0">
              <a:solidFill>
                <a:srgbClr val="F6B616"/>
              </a:solidFill>
              <a:latin typeface="+mn-lt"/>
            </a:endParaRPr>
          </a:p>
        </p:txBody>
      </p:sp>
      <p:pic>
        <p:nvPicPr>
          <p:cNvPr id="4" name="Picture 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877272"/>
            <a:ext cx="9144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5157192"/>
            <a:ext cx="3520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6B616"/>
                </a:solidFill>
                <a:latin typeface="+mn-lt"/>
              </a:rPr>
              <a:t>Harry Kope</a:t>
            </a:r>
          </a:p>
          <a:p>
            <a:r>
              <a:rPr lang="en-CA" sz="2000" b="1" dirty="0" smtClean="0">
                <a:solidFill>
                  <a:srgbClr val="F6B616"/>
                </a:solidFill>
                <a:latin typeface="+mn-lt"/>
              </a:rPr>
              <a:t>Resource Practices Branch</a:t>
            </a:r>
            <a:endParaRPr lang="en-CA" sz="2000" b="1" dirty="0">
              <a:solidFill>
                <a:srgbClr val="F6B616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43608" y="1052736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0588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It’s a point-in-time assessment......</a:t>
            </a:r>
          </a:p>
          <a:p>
            <a:pPr marL="890588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It’s a ‘mid-rotation’ (ages 20 to 40) survey that collects data on pest incidence and stocking......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404664"/>
            <a:ext cx="4398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rgbClr val="FFC000"/>
                </a:solidFill>
                <a:latin typeface="+mn-lt"/>
                <a:cs typeface="Times New Roman" pitchFamily="18" charset="0"/>
              </a:rPr>
              <a:t>What SDM is................</a:t>
            </a:r>
            <a:endParaRPr lang="en-CA" sz="3200" dirty="0">
              <a:solidFill>
                <a:srgbClr val="FFC000"/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99592" y="1052736"/>
            <a:ext cx="72008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3608" y="3068960"/>
            <a:ext cx="61831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Polygon size, tree age and BEC information...........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Total live and dead tree by species, by layer..............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Forest Health factors on live and dead trees..............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Height and DBH of layer 1 and layer 2 trees..........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Site index using growth intercept..........</a:t>
            </a:r>
          </a:p>
          <a:p>
            <a:pPr marL="914400" lvl="1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Inventory label..........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2348880"/>
            <a:ext cx="5469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rgbClr val="FFC000"/>
                </a:solidFill>
                <a:latin typeface="+mj-lt"/>
              </a:rPr>
              <a:t>What SDM collects................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2996952"/>
            <a:ext cx="72008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115616" y="33265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C000"/>
                </a:solidFill>
                <a:latin typeface="+mj-lt"/>
              </a:rPr>
              <a:t>SDM collections so far.........</a:t>
            </a:r>
            <a:endParaRPr lang="en-CA" sz="32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124744"/>
            <a:ext cx="2520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C000"/>
                </a:solidFill>
                <a:latin typeface="+mn-lt"/>
              </a:rPr>
              <a:t>TSA 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100 Mile House (29)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Boundary (29)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  <a:latin typeface="+mn-lt"/>
              </a:rPr>
              <a:t>Bulkley</a:t>
            </a:r>
            <a:r>
              <a:rPr lang="en-CA" b="1" dirty="0" smtClean="0">
                <a:solidFill>
                  <a:srgbClr val="FFC000"/>
                </a:solidFill>
                <a:latin typeface="+mn-lt"/>
              </a:rPr>
              <a:t> (19)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Cranbrook (29)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Fort Nelson (6)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Fraser (17)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Golden (30)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  <a:latin typeface="+mn-lt"/>
              </a:rPr>
              <a:t>Invermere</a:t>
            </a:r>
            <a:r>
              <a:rPr lang="en-CA" b="1" dirty="0" smtClean="0">
                <a:solidFill>
                  <a:srgbClr val="FFC000"/>
                </a:solidFill>
                <a:latin typeface="+mn-lt"/>
              </a:rPr>
              <a:t> (10)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Kamloops (49)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  <a:latin typeface="+mn-lt"/>
              </a:rPr>
              <a:t>Kingcome</a:t>
            </a:r>
            <a:r>
              <a:rPr lang="en-CA" b="1" dirty="0" smtClean="0">
                <a:solidFill>
                  <a:srgbClr val="FFC000"/>
                </a:solidFill>
                <a:latin typeface="+mn-lt"/>
              </a:rPr>
              <a:t>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1880" y="1412776"/>
            <a:ext cx="321434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Lakes (14)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Mackenzie (30)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</a:rPr>
              <a:t>Merritt (22)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  <a:latin typeface="+mn-lt"/>
              </a:rPr>
              <a:t>Morice</a:t>
            </a:r>
            <a:r>
              <a:rPr lang="en-CA" b="1" dirty="0" smtClean="0">
                <a:solidFill>
                  <a:srgbClr val="FFC000"/>
                </a:solidFill>
                <a:latin typeface="+mn-lt"/>
              </a:rPr>
              <a:t> (8)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Prince George (71)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</a:rPr>
              <a:t>Quesnel</a:t>
            </a:r>
            <a:r>
              <a:rPr lang="en-CA" b="1" dirty="0" smtClean="0">
                <a:solidFill>
                  <a:srgbClr val="FFC000"/>
                </a:solidFill>
              </a:rPr>
              <a:t>  (35)</a:t>
            </a:r>
          </a:p>
          <a:p>
            <a:pPr marL="355600" indent="-173038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</a:rPr>
              <a:t>Queen Charlotte Islands (2)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0112" y="1412776"/>
            <a:ext cx="23410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</a:rPr>
              <a:t>Revelstoke</a:t>
            </a:r>
            <a:r>
              <a:rPr lang="en-CA" b="1" dirty="0" smtClean="0">
                <a:solidFill>
                  <a:srgbClr val="FFC000"/>
                </a:solidFill>
              </a:rPr>
              <a:t> (7)</a:t>
            </a:r>
          </a:p>
          <a:p>
            <a:pPr marL="182563" indent="-182563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err="1" smtClean="0">
                <a:solidFill>
                  <a:srgbClr val="FFC000"/>
                </a:solidFill>
                <a:latin typeface="+mn-lt"/>
              </a:rPr>
              <a:t>Strathcona</a:t>
            </a:r>
            <a:r>
              <a:rPr lang="en-CA" b="1" dirty="0" smtClean="0">
                <a:solidFill>
                  <a:srgbClr val="FFC000"/>
                </a:solidFill>
                <a:latin typeface="+mn-lt"/>
              </a:rPr>
              <a:t> (5)</a:t>
            </a:r>
          </a:p>
          <a:p>
            <a:pPr marL="182563" indent="-182563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Sunshine Coast (14)</a:t>
            </a:r>
          </a:p>
          <a:p>
            <a:pPr marL="182563" indent="-182563">
              <a:lnSpc>
                <a:spcPts val="24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</a:rPr>
              <a:t>Williams Lake (76)</a:t>
            </a:r>
          </a:p>
          <a:p>
            <a:pPr marL="182563" indent="-182563">
              <a:lnSpc>
                <a:spcPts val="2400"/>
              </a:lnSpc>
              <a:buFont typeface="Arial" pitchFamily="34" charset="0"/>
              <a:buChar char="•"/>
            </a:pPr>
            <a:endParaRPr lang="en-CA" b="1" dirty="0">
              <a:solidFill>
                <a:srgbClr val="FFC0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99592" y="908720"/>
            <a:ext cx="770485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07904" y="3861048"/>
            <a:ext cx="4464496" cy="193899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C000"/>
                </a:solidFill>
                <a:latin typeface="+mn-lt"/>
              </a:rPr>
              <a:t>21 TSA’s</a:t>
            </a:r>
          </a:p>
          <a:p>
            <a:endParaRPr lang="en-CA" sz="2400" b="1" dirty="0" smtClean="0">
              <a:solidFill>
                <a:srgbClr val="FFC000"/>
              </a:solidFill>
              <a:latin typeface="+mn-lt"/>
            </a:endParaRPr>
          </a:p>
          <a:p>
            <a:r>
              <a:rPr lang="en-CA" sz="2400" b="1" dirty="0" smtClean="0">
                <a:solidFill>
                  <a:srgbClr val="FFC000"/>
                </a:solidFill>
                <a:latin typeface="+mn-lt"/>
              </a:rPr>
              <a:t>504 openings</a:t>
            </a:r>
          </a:p>
          <a:p>
            <a:endParaRPr lang="en-CA" sz="2400" b="1" dirty="0" smtClean="0">
              <a:solidFill>
                <a:srgbClr val="FFC000"/>
              </a:solidFill>
              <a:latin typeface="+mn-lt"/>
            </a:endParaRPr>
          </a:p>
          <a:p>
            <a:r>
              <a:rPr lang="en-CA" sz="2400" b="1" dirty="0" smtClean="0">
                <a:solidFill>
                  <a:srgbClr val="FFC000"/>
                </a:solidFill>
                <a:latin typeface="+mn-lt"/>
              </a:rPr>
              <a:t>Collected from 2009 to 2013</a:t>
            </a:r>
            <a:endParaRPr lang="en-CA" sz="2400" b="1" dirty="0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6635080" cy="778098"/>
          </a:xfrm>
        </p:spPr>
        <p:txBody>
          <a:bodyPr/>
          <a:lstStyle/>
          <a:p>
            <a:pPr algn="l"/>
            <a:r>
              <a:rPr lang="en-CA" sz="3200" dirty="0" smtClean="0">
                <a:solidFill>
                  <a:srgbClr val="FFC000"/>
                </a:solidFill>
              </a:rPr>
              <a:t>Where is the SDM data?</a:t>
            </a:r>
            <a:endParaRPr lang="en-CA" sz="3200" dirty="0">
              <a:solidFill>
                <a:srgbClr val="FFC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B95C1B-E6CE-4A9C-92DC-EB297F4C8C3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357188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  <a:hlinkClick r:id="rId2"/>
              </a:rPr>
              <a:t>https://spc-flnr.gov.bc.ca/frep/FREP%20data/Forms/AllItems.aspx?RootFolder=%2Ffrep%2FFREP%20data%2FSDM%2FSDM%20field%20data%20by%20TSA&amp;FolderCTID=0x012000DBA9C8AAFEB3E144A5A407625D5ABE3A&amp;View=%7b0A141741-A7D0-4903-A4B5-504480C083FD%7d</a:t>
            </a:r>
            <a:endParaRPr lang="en-CA" b="1" dirty="0" smtClean="0">
              <a:solidFill>
                <a:srgbClr val="FFC000"/>
              </a:solidFill>
              <a:latin typeface="+mn-lt"/>
            </a:endParaRPr>
          </a:p>
          <a:p>
            <a:pPr marL="539750" indent="-357188">
              <a:buFont typeface="Arial" pitchFamily="34" charset="0"/>
              <a:buChar char="•"/>
            </a:pPr>
            <a:endParaRPr lang="en-CA" b="1" dirty="0" smtClean="0">
              <a:solidFill>
                <a:srgbClr val="FFC000"/>
              </a:solidFill>
              <a:latin typeface="+mn-lt"/>
            </a:endParaRPr>
          </a:p>
          <a:p>
            <a:pPr marL="539750" indent="-357188"/>
            <a:r>
              <a:rPr lang="en-CA" sz="3200" b="1" dirty="0" smtClean="0">
                <a:solidFill>
                  <a:srgbClr val="FFC000"/>
                </a:solidFill>
                <a:latin typeface="+mn-lt"/>
              </a:rPr>
              <a:t>OR</a:t>
            </a:r>
          </a:p>
          <a:p>
            <a:pPr marL="539750" indent="-357188">
              <a:buFont typeface="Arial" pitchFamily="34" charset="0"/>
              <a:buChar char="•"/>
            </a:pPr>
            <a:endParaRPr lang="en-CA" b="1" dirty="0" smtClean="0">
              <a:solidFill>
                <a:srgbClr val="FFC000"/>
              </a:solidFill>
              <a:latin typeface="+mn-lt"/>
            </a:endParaRPr>
          </a:p>
          <a:p>
            <a:pPr marL="539750" indent="-357188"/>
            <a:r>
              <a:rPr lang="en-CA" b="1" dirty="0" smtClean="0">
                <a:solidFill>
                  <a:srgbClr val="FFC000"/>
                </a:solidFill>
                <a:latin typeface="+mn-lt"/>
              </a:rPr>
              <a:t>TSA data summaries</a:t>
            </a:r>
          </a:p>
          <a:p>
            <a:pPr marL="539750" indent="-357188"/>
            <a:r>
              <a:rPr lang="en-CA" b="1" dirty="0" smtClean="0">
                <a:solidFill>
                  <a:srgbClr val="FFC000"/>
                </a:solidFill>
                <a:latin typeface="+mn-lt"/>
              </a:rPr>
              <a:t>	Examples</a:t>
            </a:r>
          </a:p>
          <a:p>
            <a:pPr marL="996950" lvl="1" indent="-357188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Fraser</a:t>
            </a:r>
          </a:p>
          <a:p>
            <a:pPr marL="996950" lvl="1" indent="-357188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Golden</a:t>
            </a:r>
          </a:p>
          <a:p>
            <a:pPr marL="996950" lvl="1" indent="-357188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Mackenzie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5536" y="1196752"/>
            <a:ext cx="7704856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15269">
            <a:off x="3178267" y="2707334"/>
            <a:ext cx="2750339" cy="356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68636">
            <a:off x="5808501" y="2735002"/>
            <a:ext cx="2745550" cy="354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429000"/>
            <a:ext cx="2339695" cy="303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5" y="116632"/>
            <a:ext cx="612068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692696"/>
            <a:ext cx="17235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Sample </a:t>
            </a:r>
          </a:p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Summary</a:t>
            </a:r>
            <a:endParaRPr lang="en-CA" sz="2800" dirty="0">
              <a:solidFill>
                <a:srgbClr val="FFC000"/>
              </a:solidFill>
              <a:latin typeface="+mj-lt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6632"/>
            <a:ext cx="7740352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07504" y="764704"/>
            <a:ext cx="13035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Forest </a:t>
            </a:r>
          </a:p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Health</a:t>
            </a:r>
            <a:endParaRPr lang="en-CA" sz="2800" dirty="0">
              <a:solidFill>
                <a:srgbClr val="FFC000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6632"/>
            <a:ext cx="6624736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620688"/>
            <a:ext cx="13837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Stand </a:t>
            </a:r>
          </a:p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Density</a:t>
            </a:r>
            <a:endParaRPr lang="en-CA" sz="2800" dirty="0">
              <a:solidFill>
                <a:srgbClr val="FFC000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16633"/>
            <a:ext cx="6223248" cy="674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764704"/>
            <a:ext cx="2185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Species </a:t>
            </a:r>
          </a:p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Composition</a:t>
            </a:r>
            <a:endParaRPr lang="en-CA" sz="2800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76056" y="2420888"/>
            <a:ext cx="1440160" cy="144016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588224" y="227687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solidFill>
                  <a:schemeClr val="bg2"/>
                </a:solidFill>
                <a:latin typeface="+mn-lt"/>
              </a:rPr>
              <a:t>26 (87%) of 30 polygons sampled)</a:t>
            </a:r>
            <a:endParaRPr lang="en-CA" sz="10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11560" y="764704"/>
            <a:ext cx="10647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Site  </a:t>
            </a:r>
          </a:p>
          <a:p>
            <a:r>
              <a:rPr lang="en-CA" sz="2800" dirty="0" smtClean="0">
                <a:solidFill>
                  <a:srgbClr val="FFC000"/>
                </a:solidFill>
                <a:latin typeface="+mj-lt"/>
              </a:rPr>
              <a:t>Index</a:t>
            </a:r>
            <a:endParaRPr lang="en-CA" sz="2800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66171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pic>
        <p:nvPicPr>
          <p:cNvPr id="4" name="Picture 3" descr="DSC_00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38150">
            <a:off x="4302726" y="716005"/>
            <a:ext cx="4283968" cy="2867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DSC_0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25084">
            <a:off x="441435" y="851596"/>
            <a:ext cx="4197480" cy="2817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DSC_00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3140968"/>
            <a:ext cx="4139952" cy="2771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15616" y="548680"/>
            <a:ext cx="31229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 smtClean="0">
                <a:solidFill>
                  <a:srgbClr val="FFC000"/>
                </a:solidFill>
                <a:latin typeface="+mj-lt"/>
              </a:rPr>
              <a:t>SDM “roll-ups”</a:t>
            </a:r>
            <a:endParaRPr lang="en-CA" sz="3200" b="1" dirty="0">
              <a:latin typeface="+mj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3568" y="1196752"/>
            <a:ext cx="7848872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7584" y="1412776"/>
            <a:ext cx="2829942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5113" indent="-265113"/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TSA’s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100 Mile House (29)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err="1" smtClean="0">
                <a:solidFill>
                  <a:srgbClr val="FFC000"/>
                </a:solidFill>
                <a:latin typeface="+mn-lt"/>
              </a:rPr>
              <a:t>Bulkley</a:t>
            </a: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 (19)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Lakes (14)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Mackenzie (30)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err="1" smtClean="0">
                <a:solidFill>
                  <a:srgbClr val="FFC000"/>
                </a:solidFill>
                <a:latin typeface="+mn-lt"/>
              </a:rPr>
              <a:t>Morice</a:t>
            </a: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 (8)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Prince George (71)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err="1" smtClean="0">
                <a:solidFill>
                  <a:srgbClr val="FFC000"/>
                </a:solidFill>
                <a:latin typeface="+mn-lt"/>
              </a:rPr>
              <a:t>Quesnel</a:t>
            </a: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 (35)</a:t>
            </a:r>
          </a:p>
          <a:p>
            <a:pPr marL="265113" indent="-265113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Williams Lake (76)</a:t>
            </a:r>
            <a:endParaRPr lang="en-CA" sz="20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7664" y="5517232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FFC000"/>
                </a:solidFill>
              </a:rPr>
              <a:t>N= 282</a:t>
            </a:r>
          </a:p>
        </p:txBody>
      </p:sp>
      <p:pic>
        <p:nvPicPr>
          <p:cNvPr id="14" name="il_fi" descr="http://www.for.gov.bc.ca/dss/Photos%20DSS/Bulkley_resiz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11235">
            <a:off x="4050337" y="1575915"/>
            <a:ext cx="3950417" cy="14628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l_fi" descr="http://archive.ilmb.gov.bc.ca/slrp/lrmp/smithers/morice/photo_gallery/images/11-Morice-Lake-Forest-Recr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0891">
            <a:off x="4327102" y="2831786"/>
            <a:ext cx="3557297" cy="13568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4572000" y="4437112"/>
            <a:ext cx="3243517" cy="138499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Polygon attributes</a:t>
            </a:r>
          </a:p>
          <a:p>
            <a:pPr marL="452438" indent="-269875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Mean age (yrs) - 25</a:t>
            </a:r>
          </a:p>
          <a:p>
            <a:pPr marL="452438" indent="-269875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Range of ages – 15 to 50</a:t>
            </a:r>
          </a:p>
          <a:p>
            <a:pPr marL="452438" indent="-269875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Net area (ha) - 33</a:t>
            </a:r>
          </a:p>
          <a:p>
            <a:pPr marL="452438" indent="-269875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Range of net area – 6 to 91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156176" y="3573016"/>
            <a:ext cx="269176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Forest Health issues</a:t>
            </a:r>
          </a:p>
          <a:p>
            <a:pPr marL="355600" indent="-3556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Abiotic</a:t>
            </a:r>
          </a:p>
          <a:p>
            <a:pPr marL="355600" indent="-3556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Animal</a:t>
            </a:r>
          </a:p>
          <a:p>
            <a:pPr marL="355600" indent="-3556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Insect</a:t>
            </a:r>
          </a:p>
          <a:p>
            <a:pPr marL="355600" indent="-3556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Rusts</a:t>
            </a:r>
            <a:endParaRPr lang="en-CA" sz="20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548680"/>
            <a:ext cx="3029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b="1" dirty="0" smtClean="0">
                <a:solidFill>
                  <a:srgbClr val="FFC000"/>
                </a:solidFill>
                <a:latin typeface="+mj-lt"/>
              </a:rPr>
              <a:t>Forest Health </a:t>
            </a:r>
            <a:endParaRPr lang="en-CA" sz="3200" b="1" dirty="0">
              <a:latin typeface="+mj-lt"/>
            </a:endParaRPr>
          </a:p>
        </p:txBody>
      </p:sp>
      <p:pic>
        <p:nvPicPr>
          <p:cNvPr id="5" name="Picture 4" descr="DSC_00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19769">
            <a:off x="919478" y="3693387"/>
            <a:ext cx="3336749" cy="2233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iPhone 1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44332">
            <a:off x="3847679" y="2162494"/>
            <a:ext cx="2178617" cy="2904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Straight Connector 7"/>
          <p:cNvCxnSpPr/>
          <p:nvPr/>
        </p:nvCxnSpPr>
        <p:spPr>
          <a:xfrm>
            <a:off x="539552" y="1196752"/>
            <a:ext cx="4464496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218" name="Picture 2" descr="http://www.for.gov.bc.ca/hfp/publications/00198/151%20to%20200/fig1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23270">
            <a:off x="5940152" y="620688"/>
            <a:ext cx="2020466" cy="2617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467544" y="1268760"/>
            <a:ext cx="3721083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2000" b="1" dirty="0" smtClean="0">
                <a:solidFill>
                  <a:srgbClr val="FFC000"/>
                </a:solidFill>
                <a:latin typeface="+mn-lt"/>
              </a:rPr>
              <a:t>Top 5 Forest Health issues</a:t>
            </a:r>
          </a:p>
          <a:p>
            <a:pPr marL="452438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Suppression (Veg. competition)</a:t>
            </a:r>
          </a:p>
          <a:p>
            <a:pPr marL="452438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Western gall rust</a:t>
            </a:r>
          </a:p>
          <a:p>
            <a:pPr marL="452438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Fork</a:t>
            </a:r>
          </a:p>
          <a:p>
            <a:pPr marL="452438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Moose</a:t>
            </a:r>
          </a:p>
          <a:p>
            <a:pPr marL="452438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CA" b="1" dirty="0" smtClean="0">
                <a:solidFill>
                  <a:srgbClr val="FFC000"/>
                </a:solidFill>
                <a:latin typeface="+mn-lt"/>
              </a:rPr>
              <a:t>Snow Press</a:t>
            </a:r>
            <a:endParaRPr lang="en-CA" b="1" dirty="0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graphicFrame>
        <p:nvGraphicFramePr>
          <p:cNvPr id="3" name="Chart 2"/>
          <p:cNvGraphicFramePr/>
          <p:nvPr/>
        </p:nvGraphicFramePr>
        <p:xfrm>
          <a:off x="899592" y="692696"/>
          <a:ext cx="7848872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sp>
        <p:nvSpPr>
          <p:cNvPr id="4" name="Oval 3"/>
          <p:cNvSpPr/>
          <p:nvPr/>
        </p:nvSpPr>
        <p:spPr>
          <a:xfrm>
            <a:off x="3563888" y="3789040"/>
            <a:ext cx="1296144" cy="1656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5" name="Chart 4"/>
          <p:cNvGraphicFramePr/>
          <p:nvPr/>
        </p:nvGraphicFramePr>
        <p:xfrm>
          <a:off x="827584" y="0"/>
          <a:ext cx="7286625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graphicFrame>
        <p:nvGraphicFramePr>
          <p:cNvPr id="3" name="Chart 2"/>
          <p:cNvGraphicFramePr/>
          <p:nvPr/>
        </p:nvGraphicFramePr>
        <p:xfrm>
          <a:off x="323529" y="404664"/>
          <a:ext cx="561662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91231" y="1745673"/>
            <a:ext cx="4176462" cy="307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/>
          <p:nvPr/>
        </p:nvSpPr>
        <p:spPr>
          <a:xfrm>
            <a:off x="2339752" y="5301208"/>
            <a:ext cx="288032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19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3059832" y="5301208"/>
            <a:ext cx="288032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27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779912" y="5301208"/>
            <a:ext cx="288032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15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572000" y="5301208"/>
            <a:ext cx="288032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51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220072" y="5301208"/>
            <a:ext cx="288032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145</a:t>
            </a:r>
            <a:endParaRPr lang="en-CA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graphicFrame>
        <p:nvGraphicFramePr>
          <p:cNvPr id="4" name="Chart 3"/>
          <p:cNvGraphicFramePr/>
          <p:nvPr/>
        </p:nvGraphicFramePr>
        <p:xfrm>
          <a:off x="467544" y="404664"/>
          <a:ext cx="8352928" cy="5125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55976" y="1124744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CC00"/>
                </a:solidFill>
                <a:latin typeface="+mn-lt"/>
              </a:rPr>
              <a:t>Approx 73% of the total trees are in layer 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  <p:graphicFrame>
        <p:nvGraphicFramePr>
          <p:cNvPr id="3" name="Chart 2"/>
          <p:cNvGraphicFramePr/>
          <p:nvPr/>
        </p:nvGraphicFramePr>
        <p:xfrm>
          <a:off x="683568" y="476672"/>
          <a:ext cx="792088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graphicFrame>
        <p:nvGraphicFramePr>
          <p:cNvPr id="6" name="Chart 5"/>
          <p:cNvGraphicFramePr/>
          <p:nvPr/>
        </p:nvGraphicFramePr>
        <p:xfrm>
          <a:off x="395536" y="908720"/>
          <a:ext cx="2790056" cy="2384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2915816" y="908720"/>
          <a:ext cx="338437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5436096" y="908720"/>
          <a:ext cx="345638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95536" y="3140968"/>
          <a:ext cx="33123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2987824" y="3140968"/>
          <a:ext cx="3312368" cy="2665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5940152" y="3356992"/>
          <a:ext cx="2934072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948264" y="551723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dirty="0" err="1" smtClean="0">
                <a:solidFill>
                  <a:srgbClr val="FFC000"/>
                </a:solidFill>
                <a:latin typeface="+mn-lt"/>
              </a:rPr>
              <a:t>Quesnel</a:t>
            </a:r>
            <a:endParaRPr lang="en-CA" sz="18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3608" y="260648"/>
            <a:ext cx="6963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FFC000"/>
                </a:solidFill>
                <a:latin typeface="+mj-lt"/>
              </a:rPr>
              <a:t>Basal Area – mean polygon basal area (m2/ha)</a:t>
            </a:r>
            <a:endParaRPr lang="en-CA" sz="24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83568" y="836712"/>
            <a:ext cx="7776864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8496944" cy="5350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dirty="0" smtClean="0">
                <a:solidFill>
                  <a:srgbClr val="F6B616"/>
                </a:solidFill>
                <a:latin typeface="+mn-lt"/>
              </a:rPr>
              <a:t>The benefits of a ‘point-in-time’ assessment at mid-rotation</a:t>
            </a:r>
          </a:p>
          <a:p>
            <a:pPr>
              <a:lnSpc>
                <a:spcPts val="1600"/>
              </a:lnSpc>
            </a:pPr>
            <a:r>
              <a:rPr lang="en-CA" sz="3200" dirty="0" smtClean="0">
                <a:solidFill>
                  <a:srgbClr val="F6B616"/>
                </a:solidFill>
                <a:latin typeface="+mn-lt"/>
              </a:rPr>
              <a:t> </a:t>
            </a:r>
          </a:p>
          <a:p>
            <a:pPr marL="625475" lvl="1" indent="-360363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Assess forest health...........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Identify the major and minor forest health factors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Determine where forest health factors are occurring (BEC)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Determine on what species of tree forest health factors are occurring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A count and/or percentage of live and dead trees</a:t>
            </a:r>
          </a:p>
          <a:p>
            <a:pPr marL="625475" lvl="1" indent="-360363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Track how stand attributes change in managed forests...........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Identifying stand composition by layer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Identify current Basal area</a:t>
            </a:r>
          </a:p>
          <a:p>
            <a:pPr marL="625475" lvl="1" indent="-360363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Data supplied to other databases. i.e., RESULTS.............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r>
              <a:rPr lang="en-CA" sz="1700" b="1" dirty="0" smtClean="0">
                <a:solidFill>
                  <a:srgbClr val="FFC000"/>
                </a:solidFill>
                <a:latin typeface="+mn-lt"/>
              </a:rPr>
              <a:t>Changes to the Inventory label</a:t>
            </a:r>
          </a:p>
          <a:p>
            <a:pPr marL="1082675" lvl="2" indent="-274638">
              <a:lnSpc>
                <a:spcPts val="2800"/>
              </a:lnSpc>
              <a:buFont typeface="Arial" pitchFamily="34" charset="0"/>
              <a:buChar char="•"/>
            </a:pPr>
            <a:endParaRPr lang="en-CA" sz="1700" b="1" dirty="0" smtClean="0">
              <a:solidFill>
                <a:srgbClr val="FFC000"/>
              </a:solidFill>
              <a:latin typeface="+mn-lt"/>
            </a:endParaRPr>
          </a:p>
          <a:p>
            <a:pPr marL="87313" lvl="2">
              <a:lnSpc>
                <a:spcPts val="2800"/>
              </a:lnSpc>
            </a:pPr>
            <a:r>
              <a:rPr lang="en-CA" sz="1700" b="1" dirty="0" smtClean="0">
                <a:solidFill>
                  <a:srgbClr val="FFC000"/>
                </a:solidFill>
              </a:rPr>
              <a:t>SDM data could ultimately be used to support revision of standards associated with current practices......</a:t>
            </a:r>
            <a:endParaRPr lang="en-CA" sz="1700" b="1" dirty="0" smtClean="0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76278-AC18-449D-A1F1-BB7364D09068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548680"/>
            <a:ext cx="9144000" cy="530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FFT and SDM - interactions</a:t>
            </a:r>
            <a:endParaRPr kumimoji="0" lang="en-CA" sz="2800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  <a:p>
            <a:pPr marL="542925" indent="-361950" eaLnBrk="0" hangingPunct="0">
              <a:lnSpc>
                <a:spcPts val="3200"/>
              </a:lnSpc>
              <a:buFontTx/>
              <a:buChar char="•"/>
            </a:pPr>
            <a:r>
              <a:rPr lang="en-CA" dirty="0" smtClean="0">
                <a:solidFill>
                  <a:srgbClr val="F6B616"/>
                </a:solidFill>
                <a:latin typeface="+mn-lt"/>
                <a:ea typeface="Calibri" pitchFamily="34" charset="0"/>
                <a:cs typeface="Times New Roman" pitchFamily="18" charset="0"/>
              </a:rPr>
              <a:t>FFT surveyed a stand that was to be surveyed by SDM.  However, RESULTS was not updated so the SDM crew didn’t know that the polygon boundaries changed.</a:t>
            </a:r>
            <a:endParaRPr lang="en-CA" dirty="0" smtClean="0">
              <a:solidFill>
                <a:srgbClr val="F6B616"/>
              </a:solidFill>
              <a:latin typeface="+mn-lt"/>
            </a:endParaRPr>
          </a:p>
          <a:p>
            <a:pPr marL="542925" marR="0" lvl="0" indent="-361950" algn="l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This remapping and making changes in RESULTS makes it</a:t>
            </a:r>
            <a:r>
              <a:rPr kumimoji="0" lang="en-CA" b="0" i="0" u="none" strike="noStrike" cap="none" normalizeH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difficult 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for SDM to match historical to current stand data</a:t>
            </a:r>
          </a:p>
          <a:p>
            <a:pPr marL="542925" marR="0" lvl="0" indent="-361950" algn="l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CA" sz="1800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8572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FFT and SDM - opportunities</a:t>
            </a:r>
            <a:endParaRPr kumimoji="0" lang="en-CA" sz="2800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  <a:p>
            <a:pPr marL="542925" lvl="0" indent="-361950" eaLnBrk="0" hangingPunct="0">
              <a:lnSpc>
                <a:spcPts val="3200"/>
              </a:lnSpc>
              <a:buFontTx/>
              <a:buChar char="•"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FFT and SDM activities should be co-ordinated within districts so that overlapping surveys </a:t>
            </a:r>
            <a:r>
              <a:rPr lang="en-CA" dirty="0" smtClean="0">
                <a:solidFill>
                  <a:srgbClr val="F6B616"/>
                </a:solidFill>
                <a:latin typeface="+mn-lt"/>
                <a:ea typeface="Calibri" pitchFamily="34" charset="0"/>
                <a:cs typeface="Times New Roman" pitchFamily="18" charset="0"/>
              </a:rPr>
              <a:t>and competing data 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do not occur.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  <a:p>
            <a:pPr marL="542925" marR="0" lvl="0" indent="-361950" algn="l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FFT could consider using SDM data of common openings (better than aerial surveys).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  <a:p>
            <a:pPr marL="542925" marR="0" lvl="0" indent="-361950" algn="l" defTabSz="914400" rtl="0" eaLnBrk="0" fontAlgn="base" latinLnBrk="0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6B616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FFT should consider funding SDM surveys where on-the-ground data collection is important and openings are shared.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rgbClr val="F6B616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 2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32656"/>
            <a:ext cx="4067111" cy="5445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899592" y="1340768"/>
            <a:ext cx="257634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rgbClr val="FFCC00"/>
                </a:solidFill>
                <a:latin typeface="+mj-lt"/>
              </a:rPr>
              <a:t>Questions?</a:t>
            </a:r>
          </a:p>
          <a:p>
            <a:endParaRPr lang="en-CA" sz="3200" dirty="0" smtClean="0">
              <a:solidFill>
                <a:srgbClr val="FFCC00"/>
              </a:solidFill>
              <a:latin typeface="+mj-lt"/>
            </a:endParaRPr>
          </a:p>
          <a:p>
            <a:r>
              <a:rPr lang="en-CA" sz="3200" dirty="0" smtClean="0">
                <a:solidFill>
                  <a:srgbClr val="FFCC00"/>
                </a:solidFill>
                <a:latin typeface="+mj-lt"/>
              </a:rPr>
              <a:t>Comments?</a:t>
            </a:r>
          </a:p>
          <a:p>
            <a:endParaRPr lang="en-CA" sz="3200" dirty="0" smtClean="0">
              <a:solidFill>
                <a:srgbClr val="FFCC00"/>
              </a:solidFill>
              <a:latin typeface="+mj-lt"/>
            </a:endParaRPr>
          </a:p>
          <a:p>
            <a:r>
              <a:rPr lang="en-CA" sz="3200" dirty="0" smtClean="0">
                <a:solidFill>
                  <a:srgbClr val="FFCC00"/>
                </a:solidFill>
                <a:latin typeface="+mj-lt"/>
              </a:rPr>
              <a:t>Constructive </a:t>
            </a:r>
          </a:p>
          <a:p>
            <a:r>
              <a:rPr lang="en-CA" sz="3200" dirty="0" smtClean="0">
                <a:solidFill>
                  <a:srgbClr val="FFCC00"/>
                </a:solidFill>
                <a:latin typeface="+mj-lt"/>
              </a:rPr>
              <a:t>criticism?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07504" y="6165304"/>
            <a:ext cx="79208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SDM team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Kevin Astridge,</a:t>
            </a:r>
            <a:r>
              <a:rPr kumimoji="0" lang="en-CA" b="0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Frank Barber, Harry Kope, Dave Weaver, Stefan Zeglen (team lead)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10578</TotalTime>
  <Words>590</Words>
  <Application>Microsoft Office PowerPoint</Application>
  <PresentationFormat>On-screen Show (4:3)</PresentationFormat>
  <Paragraphs>169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Mountain Top</vt:lpstr>
      <vt:lpstr>Slide 1</vt:lpstr>
      <vt:lpstr>Slide 2</vt:lpstr>
      <vt:lpstr>Slide 3</vt:lpstr>
      <vt:lpstr>Where is the SDM data?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University of Sheffield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Landscape Character Assessment</dc:title>
  <dc:creator>Swanwick</dc:creator>
  <cp:lastModifiedBy>hakope</cp:lastModifiedBy>
  <cp:revision>526</cp:revision>
  <cp:lastPrinted>2005-11-21T19:57:34Z</cp:lastPrinted>
  <dcterms:created xsi:type="dcterms:W3CDTF">2003-10-29T22:16:23Z</dcterms:created>
  <dcterms:modified xsi:type="dcterms:W3CDTF">2013-10-01T21:07:37Z</dcterms:modified>
</cp:coreProperties>
</file>